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</p:sldMasterIdLst>
  <p:sldIdLst>
    <p:sldId id="256" r:id="rId3"/>
    <p:sldId id="257" r:id="rId4"/>
    <p:sldId id="258" r:id="rId5"/>
    <p:sldId id="305" r:id="rId6"/>
    <p:sldId id="265" r:id="rId7"/>
    <p:sldId id="285" r:id="rId8"/>
    <p:sldId id="264" r:id="rId9"/>
    <p:sldId id="286" r:id="rId10"/>
    <p:sldId id="266" r:id="rId11"/>
    <p:sldId id="287" r:id="rId12"/>
    <p:sldId id="259" r:id="rId13"/>
    <p:sldId id="288" r:id="rId14"/>
    <p:sldId id="267" r:id="rId15"/>
    <p:sldId id="289" r:id="rId16"/>
    <p:sldId id="260" r:id="rId17"/>
    <p:sldId id="290" r:id="rId18"/>
    <p:sldId id="268" r:id="rId19"/>
    <p:sldId id="291" r:id="rId20"/>
    <p:sldId id="278" r:id="rId21"/>
    <p:sldId id="261" r:id="rId22"/>
    <p:sldId id="292" r:id="rId23"/>
    <p:sldId id="269" r:id="rId24"/>
    <p:sldId id="293" r:id="rId25"/>
    <p:sldId id="262" r:id="rId26"/>
    <p:sldId id="294" r:id="rId27"/>
    <p:sldId id="270" r:id="rId28"/>
    <p:sldId id="295" r:id="rId29"/>
    <p:sldId id="282" r:id="rId30"/>
    <p:sldId id="271" r:id="rId31"/>
    <p:sldId id="296" r:id="rId32"/>
    <p:sldId id="284" r:id="rId33"/>
    <p:sldId id="272" r:id="rId34"/>
    <p:sldId id="297" r:id="rId35"/>
    <p:sldId id="304" r:id="rId36"/>
    <p:sldId id="273" r:id="rId37"/>
    <p:sldId id="298" r:id="rId38"/>
    <p:sldId id="303" r:id="rId39"/>
    <p:sldId id="274" r:id="rId40"/>
    <p:sldId id="299" r:id="rId41"/>
    <p:sldId id="280" r:id="rId42"/>
    <p:sldId id="275" r:id="rId43"/>
    <p:sldId id="300" r:id="rId44"/>
    <p:sldId id="281" r:id="rId45"/>
    <p:sldId id="276" r:id="rId46"/>
    <p:sldId id="301" r:id="rId47"/>
    <p:sldId id="277" r:id="rId48"/>
    <p:sldId id="302" r:id="rId49"/>
    <p:sldId id="279" r:id="rId50"/>
  </p:sldIdLst>
  <p:sldSz cx="9144000" cy="6858000" type="screen4x3"/>
  <p:notesSz cx="6865938" cy="9998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04800" y="152400"/>
            <a:ext cx="8610600" cy="5943600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0EE6ADEE-B95F-49F7-A3D9-4DCBCFA9752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AF27F2E0-EDF4-45EA-80F0-360809C1147B}" type="slidenum">
              <a:rPr lang="it-IT" altLang="it-IT" smtClean="0"/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277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0DE3-F885-42A5-B38E-DA12A4E65936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6E49-EF6C-4AF2-9AE4-4FEAFDB47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09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62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>
            <a:extLst>
              <a:ext uri="{FF2B5EF4-FFF2-40B4-BE49-F238E27FC236}">
                <a16:creationId xmlns:a16="http://schemas.microsoft.com/office/drawing/2014/main" xmlns="" id="{2CF94BF7-337B-4659-BDEE-94942CF22A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7038" y="6524626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92" b="0" i="1" u="none">
                <a:solidFill>
                  <a:srgbClr val="003399"/>
                </a:solidFill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AEBA4BF9-2F6D-471E-94F2-6CD3D5BE085D}" type="slidenum">
              <a:rPr lang="it-IT" altLang="it-IT" smtClean="0"/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  <p:sp>
        <p:nvSpPr>
          <p:cNvPr id="1027" name="Line 11">
            <a:extLst>
              <a:ext uri="{FF2B5EF4-FFF2-40B4-BE49-F238E27FC236}">
                <a16:creationId xmlns:a16="http://schemas.microsoft.com/office/drawing/2014/main" xmlns="" id="{682ABB2C-DC7F-4040-A877-F87F7E351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831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028" name="Group 19">
            <a:extLst>
              <a:ext uri="{FF2B5EF4-FFF2-40B4-BE49-F238E27FC236}">
                <a16:creationId xmlns:a16="http://schemas.microsoft.com/office/drawing/2014/main" xmlns="" id="{C69C877D-8EEC-4847-BA98-7EAD4FD88E2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30259" y="115889"/>
            <a:ext cx="1245577" cy="720725"/>
            <a:chOff x="3103" y="28"/>
            <a:chExt cx="988" cy="527"/>
          </a:xfrm>
        </p:grpSpPr>
        <p:grpSp>
          <p:nvGrpSpPr>
            <p:cNvPr id="1030" name="Group 6">
              <a:extLst>
                <a:ext uri="{FF2B5EF4-FFF2-40B4-BE49-F238E27FC236}">
                  <a16:creationId xmlns:a16="http://schemas.microsoft.com/office/drawing/2014/main" xmlns="" id="{5AED5616-9100-45BC-9FF5-E2292EFCFFA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103" y="374"/>
              <a:ext cx="988" cy="181"/>
              <a:chOff x="4732" y="160"/>
              <a:chExt cx="1351" cy="239"/>
            </a:xfrm>
          </p:grpSpPr>
          <p:pic>
            <p:nvPicPr>
              <p:cNvPr id="2" name="Picture 7">
                <a:extLst>
                  <a:ext uri="{FF2B5EF4-FFF2-40B4-BE49-F238E27FC236}">
                    <a16:creationId xmlns:a16="http://schemas.microsoft.com/office/drawing/2014/main" xmlns="" id="{1BE1D782-A6DA-486A-B2C0-2BB363C2E8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8" y="160"/>
                <a:ext cx="559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033" name="Picture 8">
                <a:extLst>
                  <a:ext uri="{FF2B5EF4-FFF2-40B4-BE49-F238E27FC236}">
                    <a16:creationId xmlns:a16="http://schemas.microsoft.com/office/drawing/2014/main" xmlns="" id="{0D5E9A27-F986-4BBD-97CF-3F7C045C59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2" y="353"/>
                <a:ext cx="1352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31" name="Picture 15">
              <a:extLst>
                <a:ext uri="{FF2B5EF4-FFF2-40B4-BE49-F238E27FC236}">
                  <a16:creationId xmlns:a16="http://schemas.microsoft.com/office/drawing/2014/main" xmlns="" id="{3DFDC63B-870D-4B8E-B365-385D72AFA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8"/>
              <a:ext cx="34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9" name="Immagine 2">
            <a:extLst>
              <a:ext uri="{FF2B5EF4-FFF2-40B4-BE49-F238E27FC236}">
                <a16:creationId xmlns:a16="http://schemas.microsoft.com/office/drawing/2014/main" xmlns="" id="{5F264099-5AF4-4A24-9348-086E1BB79B6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58" y="1196976"/>
            <a:ext cx="218928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86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rgbClr val="003399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5">
            <a:extLst>
              <a:ext uri="{FF2B5EF4-FFF2-40B4-BE49-F238E27FC236}">
                <a16:creationId xmlns:a16="http://schemas.microsoft.com/office/drawing/2014/main" xmlns="" id="{886ACC46-E2F8-49E6-94AB-5CC788124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831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CasellaDiTesto 1">
            <a:extLst>
              <a:ext uri="{FF2B5EF4-FFF2-40B4-BE49-F238E27FC236}">
                <a16:creationId xmlns:a16="http://schemas.microsoft.com/office/drawing/2014/main" xmlns="" id="{0A8B39D0-E27F-43E3-8F58-6762C080BD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28135" y="6535739"/>
            <a:ext cx="797169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3596F-9F87-4747-A711-C5AF9DC723BB}" type="slidenum">
              <a:rPr kumimoji="0" lang="it-IT" altLang="it-IT" sz="1108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ctr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108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052" name="Immagine 1">
            <a:extLst>
              <a:ext uri="{FF2B5EF4-FFF2-40B4-BE49-F238E27FC236}">
                <a16:creationId xmlns:a16="http://schemas.microsoft.com/office/drawing/2014/main" xmlns="" id="{A35660D9-7795-4917-83BB-EC557E8B3D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331" y="188914"/>
            <a:ext cx="1249974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2">
            <a:extLst>
              <a:ext uri="{FF2B5EF4-FFF2-40B4-BE49-F238E27FC236}">
                <a16:creationId xmlns:a16="http://schemas.microsoft.com/office/drawing/2014/main" xmlns="" id="{0E7F12D7-7351-4027-A4C4-AAC2BF855B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7" y="161925"/>
            <a:ext cx="1063869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07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rgbClr val="003399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1BF4FB8-2C04-46B8-8A8A-495785F48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41641"/>
            <a:ext cx="7315200" cy="1237025"/>
          </a:xfrm>
        </p:spPr>
        <p:txBody>
          <a:bodyPr/>
          <a:lstStyle/>
          <a:p>
            <a:r>
              <a:rPr lang="it-IT" sz="4000" dirty="0"/>
              <a:t>Customer satisfaction </a:t>
            </a:r>
            <a:br>
              <a:rPr lang="it-IT" sz="4000" dirty="0"/>
            </a:br>
            <a:r>
              <a:rPr lang="it-IT" sz="3600" dirty="0"/>
              <a:t>2017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DE9A595A-5CF6-4A7D-8B57-0BA0D0874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63294"/>
            <a:ext cx="6858000" cy="2441712"/>
          </a:xfrm>
        </p:spPr>
        <p:txBody>
          <a:bodyPr/>
          <a:lstStyle/>
          <a:p>
            <a:r>
              <a:rPr lang="it-IT" b="1" i="1" dirty="0"/>
              <a:t>ASST Sette Laghi – Attività consultoriale</a:t>
            </a:r>
          </a:p>
          <a:p>
            <a:endParaRPr lang="it-IT" b="1" i="1" dirty="0"/>
          </a:p>
          <a:p>
            <a:r>
              <a:rPr lang="it-IT" b="1" i="1" dirty="0"/>
              <a:t>Presentazione risultati</a:t>
            </a:r>
          </a:p>
          <a:p>
            <a:endParaRPr lang="it-IT" b="1" i="1" dirty="0"/>
          </a:p>
          <a:p>
            <a:endParaRPr lang="it-IT" b="1" i="1" dirty="0"/>
          </a:p>
          <a:p>
            <a:r>
              <a:rPr lang="it-IT" sz="1600" b="1" i="1" dirty="0"/>
              <a:t>(Febbraio 2017)</a:t>
            </a:r>
          </a:p>
          <a:p>
            <a:endParaRPr lang="it-IT" b="1" i="1" dirty="0"/>
          </a:p>
          <a:p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194898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619E285-5B56-48D6-A451-D4126393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 confronto 1°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 2°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5131" name="Picture 11" descr="https://lh6.googleusercontent.com/eUxIukAD0EMfaJGHOeOdBQP5HalkJjtvYOW81PSWA4SlMB6dgIvYMea4Lyxvz1MhKUlSHRlSaH8J6Qv4Q_vhHdKPY9sy6kuZz1KsJcl0ADBEC22ZlmzGVJzJ06ikL-s7MoZ3lG5cD-k">
            <a:extLst>
              <a:ext uri="{FF2B5EF4-FFF2-40B4-BE49-F238E27FC236}">
                <a16:creationId xmlns:a16="http://schemas.microsoft.com/office/drawing/2014/main" xmlns="" id="{D3E8D539-83CD-4F0A-B1C5-888B1828F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96" y="1375098"/>
            <a:ext cx="1631603" cy="162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Tempo dedicato dal personale dell'accoglienza</a:t>
            </a:r>
          </a:p>
        </p:txBody>
      </p:sp>
      <p:pic>
        <p:nvPicPr>
          <p:cNvPr id="2" name="Immagine 1"/>
          <p:cNvPicPr/>
          <p:nvPr>
            <p:extLst>
              <p:ext uri="{D42A27DB-BD31-4B8C-83A1-F6EECF244321}">
                <p14:modId xmlns:p14="http://schemas.microsoft.com/office/powerpoint/2010/main" val="137941918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909253" y="3121087"/>
            <a:ext cx="5325495" cy="36468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FA862AD-FBAE-401D-9728-3249C7999EEC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3341539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F08F2BC-0B35-4346-8111-C2A03A96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2017</a:t>
            </a:r>
          </a:p>
        </p:txBody>
      </p:sp>
      <p:pic>
        <p:nvPicPr>
          <p:cNvPr id="4" name="Immagine 3"/>
          <p:cNvPicPr/>
          <p:nvPr>
            <p:extLst>
              <p:ext uri="{D42A27DB-BD31-4B8C-83A1-F6EECF244321}">
                <p14:modId xmlns:p14="http://schemas.microsoft.com/office/powerpoint/2010/main" val="65746607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04471" y="3073557"/>
            <a:ext cx="5756588" cy="34308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Facilità di contatto telefonico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BDDCD34B-6F8D-4A10-BE8D-1CBAD1619D6B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6240" name="Picture 96" descr="https://lh5.googleusercontent.com/ndWxB8fMm5mK94YFYpYd27V09c9We3_vWsVfG1NVS63ZHLvnGjOiFjpmicBdWT3FvbXVM4P3zsdSJ65h8duiYA7_4mcOC5j2A6Mvx4JZ08h-7rl8uHALEcLU__7omrfozlE-AzyYaR0">
            <a:extLst>
              <a:ext uri="{FF2B5EF4-FFF2-40B4-BE49-F238E27FC236}">
                <a16:creationId xmlns:a16="http://schemas.microsoft.com/office/drawing/2014/main" xmlns="" id="{FD6F684E-BC46-4B84-A14A-4B8540B78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23" y="1404960"/>
            <a:ext cx="1599955" cy="16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23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F08F2BC-0B35-4346-8111-C2A03A96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 confronto 1°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 2°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Facilità di contatto telefonico</a:t>
            </a:r>
          </a:p>
        </p:txBody>
      </p:sp>
      <p:pic>
        <p:nvPicPr>
          <p:cNvPr id="3" name="Immagine 2"/>
          <p:cNvPicPr/>
          <p:nvPr>
            <p:extLst>
              <p:ext uri="{D42A27DB-BD31-4B8C-83A1-F6EECF244321}">
                <p14:modId xmlns:p14="http://schemas.microsoft.com/office/powerpoint/2010/main" val="34680577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74213" y="3045420"/>
            <a:ext cx="5995574" cy="36468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A81746F-1ABE-4FC6-AD6C-0DE586BBAB2B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8" name="Picture 96" descr="https://lh5.googleusercontent.com/ndWxB8fMm5mK94YFYpYd27V09c9We3_vWsVfG1NVS63ZHLvnGjOiFjpmicBdWT3FvbXVM4P3zsdSJ65h8duiYA7_4mcOC5j2A6Mvx4JZ08h-7rl8uHALEcLU__7omrfozlE-AzyYaR0">
            <a:extLst>
              <a:ext uri="{FF2B5EF4-FFF2-40B4-BE49-F238E27FC236}">
                <a16:creationId xmlns:a16="http://schemas.microsoft.com/office/drawing/2014/main" xmlns="" id="{7C47E437-DFB1-44C5-99AB-A522903C8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23" y="1404960"/>
            <a:ext cx="1599955" cy="16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09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F08F2BC-0B35-4346-8111-C2A03A96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2017</a:t>
            </a:r>
          </a:p>
        </p:txBody>
      </p:sp>
      <p:pic>
        <p:nvPicPr>
          <p:cNvPr id="3" name="Immagine 2"/>
          <p:cNvPicPr/>
          <p:nvPr>
            <p:extLst>
              <p:ext uri="{D42A27DB-BD31-4B8C-83A1-F6EECF244321}">
                <p14:modId xmlns:p14="http://schemas.microsoft.com/office/powerpoint/2010/main" val="118433137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3707" y="3077131"/>
            <a:ext cx="5756582" cy="34308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Pulizia ed accoglienza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B8D5C5E-6BCD-44E0-9BB4-01D2A4A1050D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14391" name="Picture 55" descr="https://lh3.googleusercontent.com/OWToSkhXKZ3kDHh9dW9S7dYJdheuAU_ZzRX4cALjliRaod1PmZn_HnZGQCL_2j-eEjQ26T56Jsl8AmC4eOoFElxCXUfqnv7h_bJxeBts5t83xUh6c7oHo6_jzkyyYF0K0kjCDOpEJdQ">
            <a:extLst>
              <a:ext uri="{FF2B5EF4-FFF2-40B4-BE49-F238E27FC236}">
                <a16:creationId xmlns:a16="http://schemas.microsoft.com/office/drawing/2014/main" xmlns="" id="{FDAFC841-F90B-4C08-AA13-7416D32FD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23" y="1410578"/>
            <a:ext cx="1599955" cy="16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543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F08F2BC-0B35-4346-8111-C2A03A96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 confronto 1°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 2°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Pulizia ed accoglienza</a:t>
            </a:r>
          </a:p>
        </p:txBody>
      </p:sp>
      <p:pic>
        <p:nvPicPr>
          <p:cNvPr id="4" name="Immagine 3"/>
          <p:cNvPicPr/>
          <p:nvPr>
            <p:extLst>
              <p:ext uri="{D42A27DB-BD31-4B8C-83A1-F6EECF244321}">
                <p14:modId xmlns:p14="http://schemas.microsoft.com/office/powerpoint/2010/main" val="45658075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921395" y="3026239"/>
            <a:ext cx="5301206" cy="36480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5CBDE73B-AB2A-4AFE-8B47-F01C1D520D36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8" name="Picture 55" descr="https://lh3.googleusercontent.com/OWToSkhXKZ3kDHh9dW9S7dYJdheuAU_ZzRX4cALjliRaod1PmZn_HnZGQCL_2j-eEjQ26T56Jsl8AmC4eOoFElxCXUfqnv7h_bJxeBts5t83xUh6c7oHo6_jzkyyYF0K0kjCDOpEJdQ">
            <a:extLst>
              <a:ext uri="{FF2B5EF4-FFF2-40B4-BE49-F238E27FC236}">
                <a16:creationId xmlns:a16="http://schemas.microsoft.com/office/drawing/2014/main" xmlns="" id="{B4CD08D8-FBD4-419B-AF53-F40EAC546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23" y="1410578"/>
            <a:ext cx="1599955" cy="16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96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16A1F8A-DBE9-4D68-A732-2DA32F3BE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2017</a:t>
            </a:r>
          </a:p>
        </p:txBody>
      </p:sp>
      <p:pic>
        <p:nvPicPr>
          <p:cNvPr id="4" name="Immagine 3"/>
          <p:cNvPicPr/>
          <p:nvPr>
            <p:extLst>
              <p:ext uri="{D42A27DB-BD31-4B8C-83A1-F6EECF244321}">
                <p14:modId xmlns:p14="http://schemas.microsoft.com/office/powerpoint/2010/main" val="42419179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04472" y="3026834"/>
            <a:ext cx="5756587" cy="34308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Accessibilità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5A5EA78F-F1E9-4CF1-B3C5-68141BB2967D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8" name="Picture 43" descr="https://lh3.googleusercontent.com/dJlKbViK7EFteMw3HvExuDYC2nVbmkBB-srK8aK64QL2Ayhcm6zFwsvL5uqr7czJnHweRhhN166bZk09C5F93f-026OwsGSF7HHfgtaX9IaiqZeLX1VSr3pAq9XD1H8y9j25Yxmo_1Y">
            <a:extLst>
              <a:ext uri="{FF2B5EF4-FFF2-40B4-BE49-F238E27FC236}">
                <a16:creationId xmlns:a16="http://schemas.microsoft.com/office/drawing/2014/main" xmlns="" id="{A980EBF5-E12F-4C68-A656-98146C896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23" y="1410578"/>
            <a:ext cx="1599955" cy="16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976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16A1F8A-DBE9-4D68-A732-2DA32F3BE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 confronto 1°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 2°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Accessibilità</a:t>
            </a:r>
          </a:p>
        </p:txBody>
      </p:sp>
      <p:pic>
        <p:nvPicPr>
          <p:cNvPr id="3" name="Immagine 2"/>
          <p:cNvPicPr/>
          <p:nvPr>
            <p:extLst>
              <p:ext uri="{D42A27DB-BD31-4B8C-83A1-F6EECF244321}">
                <p14:modId xmlns:p14="http://schemas.microsoft.com/office/powerpoint/2010/main" val="1087919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36647" y="3032914"/>
            <a:ext cx="5870706" cy="36468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810C812-9A4C-4250-A7B7-D6DC0132AE76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30763" name="Picture 43" descr="https://lh3.googleusercontent.com/dJlKbViK7EFteMw3HvExuDYC2nVbmkBB-srK8aK64QL2Ayhcm6zFwsvL5uqr7czJnHweRhhN166bZk09C5F93f-026OwsGSF7HHfgtaX9IaiqZeLX1VSr3pAq9XD1H8y9j25Yxmo_1Y">
            <a:extLst>
              <a:ext uri="{FF2B5EF4-FFF2-40B4-BE49-F238E27FC236}">
                <a16:creationId xmlns:a16="http://schemas.microsoft.com/office/drawing/2014/main" xmlns="" id="{8630B114-7BB3-48D7-8A56-28F39441F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23" y="1410578"/>
            <a:ext cx="1599955" cy="16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464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16A1F8A-DBE9-4D68-A732-2DA32F3BE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2017</a:t>
            </a:r>
          </a:p>
        </p:txBody>
      </p:sp>
      <p:pic>
        <p:nvPicPr>
          <p:cNvPr id="3" name="Immagine 2"/>
          <p:cNvPicPr/>
          <p:nvPr>
            <p:extLst>
              <p:ext uri="{D42A27DB-BD31-4B8C-83A1-F6EECF244321}">
                <p14:modId xmlns:p14="http://schemas.microsoft.com/office/powerpoint/2010/main" val="392411818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04472" y="3053037"/>
            <a:ext cx="5756587" cy="3430800"/>
          </a:xfrm>
          <a:prstGeom prst="rect">
            <a:avLst/>
          </a:prstGeom>
        </p:spPr>
      </p:pic>
      <p:pic>
        <p:nvPicPr>
          <p:cNvPr id="7179" name="Picture 11" descr="https://lh6.googleusercontent.com/s0ihi6ld9700qS-baa48raA2SocFlzh6_GYjl6xMJrbP0q4crsi0jTqOn3rh3kNsi_k3_djHZi-C8sa2nd96SLVp97OcUnuwY9UCUN9fwyaQgDlrWyjqinKCoxxLBcF5mp5o0NZ1hnk">
            <a:extLst>
              <a:ext uri="{FF2B5EF4-FFF2-40B4-BE49-F238E27FC236}">
                <a16:creationId xmlns:a16="http://schemas.microsoft.com/office/drawing/2014/main" xmlns="" id="{6014B247-D8DA-428E-877C-CCAE1DC2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59" y="1385370"/>
            <a:ext cx="1631082" cy="16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Tempo di attesa per le prestazioni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AD0CD2E-6F25-44E1-8CFA-DC83502A8134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3376613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16A1F8A-DBE9-4D68-A732-2DA32F3BE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1°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 2°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7179" name="Picture 11" descr="https://lh6.googleusercontent.com/s0ihi6ld9700qS-baa48raA2SocFlzh6_GYjl6xMJrbP0q4crsi0jTqOn3rh3kNsi_k3_djHZi-C8sa2nd96SLVp97OcUnuwY9UCUN9fwyaQgDlrWyjqinKCoxxLBcF5mp5o0NZ1hnk">
            <a:extLst>
              <a:ext uri="{FF2B5EF4-FFF2-40B4-BE49-F238E27FC236}">
                <a16:creationId xmlns:a16="http://schemas.microsoft.com/office/drawing/2014/main" xmlns="" id="{6014B247-D8DA-428E-877C-CCAE1DC2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59" y="1382101"/>
            <a:ext cx="1631082" cy="16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Tempo di attesa per le prestazioni</a:t>
            </a:r>
          </a:p>
        </p:txBody>
      </p:sp>
      <p:pic>
        <p:nvPicPr>
          <p:cNvPr id="4" name="Immagine 3"/>
          <p:cNvPicPr/>
          <p:nvPr>
            <p:extLst>
              <p:ext uri="{D42A27DB-BD31-4B8C-83A1-F6EECF244321}">
                <p14:modId xmlns:p14="http://schemas.microsoft.com/office/powerpoint/2010/main" val="122370733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784042" y="3023212"/>
            <a:ext cx="5575917" cy="36468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B83F3F1A-8F83-4C6F-B849-B8C8AD50BDFC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1734398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16A1F8A-DBE9-4D68-A732-2DA32F3BE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2060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2060"/>
                </a:solidFill>
                <a:latin typeface="+mj-lt"/>
              </a:rPr>
              <a:t>elementi del servizio 2017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Prestazioni con tempi non adeguati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487474" y="1996719"/>
            <a:ext cx="20751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Gazzada Schianno</a:t>
            </a:r>
          </a:p>
          <a:p>
            <a:r>
              <a:rPr lang="it-IT" dirty="0" err="1"/>
              <a:t>Pap</a:t>
            </a:r>
            <a:r>
              <a:rPr lang="it-IT" dirty="0"/>
              <a:t> test</a:t>
            </a:r>
          </a:p>
          <a:p>
            <a:r>
              <a:rPr lang="it-IT" dirty="0"/>
              <a:t>Visite ginecologiche</a:t>
            </a:r>
          </a:p>
          <a:p>
            <a:r>
              <a:rPr lang="it-IT" dirty="0"/>
              <a:t>Corsi</a:t>
            </a:r>
          </a:p>
        </p:txBody>
      </p:sp>
      <p:sp>
        <p:nvSpPr>
          <p:cNvPr id="5" name="Rettangolo 4"/>
          <p:cNvSpPr/>
          <p:nvPr/>
        </p:nvSpPr>
        <p:spPr>
          <a:xfrm>
            <a:off x="487474" y="3429000"/>
            <a:ext cx="2132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Laveno Mombello</a:t>
            </a:r>
          </a:p>
          <a:p>
            <a:r>
              <a:rPr lang="it-IT" dirty="0"/>
              <a:t>Visite ginecologiche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902109" y="3429000"/>
            <a:ext cx="347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Tradate</a:t>
            </a:r>
          </a:p>
          <a:p>
            <a:r>
              <a:rPr lang="it-IT" dirty="0"/>
              <a:t>Partecipazione a incontri preparto</a:t>
            </a:r>
          </a:p>
          <a:p>
            <a:r>
              <a:rPr lang="it-IT" dirty="0"/>
              <a:t>Visita ginecologica e </a:t>
            </a:r>
            <a:r>
              <a:rPr lang="it-IT" dirty="0" err="1"/>
              <a:t>pap</a:t>
            </a:r>
            <a:r>
              <a:rPr lang="it-IT" dirty="0"/>
              <a:t> test</a:t>
            </a:r>
          </a:p>
          <a:p>
            <a:r>
              <a:rPr lang="it-IT" dirty="0"/>
              <a:t>Pesata- consulenza allattamento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902109" y="4855436"/>
            <a:ext cx="41231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Varese</a:t>
            </a:r>
          </a:p>
          <a:p>
            <a:r>
              <a:rPr lang="it-IT" dirty="0"/>
              <a:t>Psicologia</a:t>
            </a:r>
          </a:p>
          <a:p>
            <a:r>
              <a:rPr lang="it-IT" dirty="0"/>
              <a:t>Pap-test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72BADDF2-E80F-42F2-BDB9-2CE59B92658B}"/>
              </a:ext>
            </a:extLst>
          </p:cNvPr>
          <p:cNvSpPr/>
          <p:nvPr/>
        </p:nvSpPr>
        <p:spPr>
          <a:xfrm>
            <a:off x="487474" y="4855436"/>
            <a:ext cx="1835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Luino</a:t>
            </a:r>
          </a:p>
          <a:p>
            <a:r>
              <a:rPr lang="it-IT" dirty="0"/>
              <a:t>Psicologia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408799F-FD7A-4763-BC10-0D3B117D277D}"/>
              </a:ext>
            </a:extLst>
          </p:cNvPr>
          <p:cNvSpPr/>
          <p:nvPr/>
        </p:nvSpPr>
        <p:spPr>
          <a:xfrm>
            <a:off x="4902109" y="1996719"/>
            <a:ext cx="18325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Malnate</a:t>
            </a:r>
          </a:p>
          <a:p>
            <a:r>
              <a:rPr lang="it-IT" dirty="0"/>
              <a:t>Assistente sociale</a:t>
            </a:r>
          </a:p>
          <a:p>
            <a:r>
              <a:rPr lang="it-IT" dirty="0"/>
              <a:t>Psicologia </a:t>
            </a:r>
          </a:p>
        </p:txBody>
      </p:sp>
    </p:spTree>
    <p:extLst>
      <p:ext uri="{BB962C8B-B14F-4D97-AF65-F5344CB8AC3E}">
        <p14:creationId xmlns:p14="http://schemas.microsoft.com/office/powerpoint/2010/main" val="320492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E2A6605-F927-4721-85B8-D7B50831A004}"/>
              </a:ext>
            </a:extLst>
          </p:cNvPr>
          <p:cNvSpPr txBox="1"/>
          <p:nvPr/>
        </p:nvSpPr>
        <p:spPr>
          <a:xfrm>
            <a:off x="2303417" y="348344"/>
            <a:ext cx="453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sz="2800" b="1" i="1" kern="0" dirty="0">
                <a:solidFill>
                  <a:srgbClr val="003399"/>
                </a:solidFill>
              </a:rPr>
              <a:t>Il campione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670" y="2011889"/>
            <a:ext cx="5387819" cy="307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05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>
            <p:extLst>
              <p:ext uri="{D42A27DB-BD31-4B8C-83A1-F6EECF244321}">
                <p14:modId xmlns:p14="http://schemas.microsoft.com/office/powerpoint/2010/main" val="427527003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04472" y="3061356"/>
            <a:ext cx="5756587" cy="34308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34AB369-B8CA-4341-87C4-B9C529DDD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2017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Tranquillità e riservatezza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41071DD-AE2F-4481-874C-7D0D6A500F84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8" name="Picture 44" descr="https://lh6.googleusercontent.com/7_65wDYbI9S9kxUatTgyEVadOjp1kC_Xw-slObkzyZknHQWNhAWz5klcC1YCU-3Am7eK4gnd3MQluDB843JOM3P9dj1yJnosVo5WtfEKzH2y_MF5MNThI5hxognpw_ke_5Du4Mnrmes">
            <a:extLst>
              <a:ext uri="{FF2B5EF4-FFF2-40B4-BE49-F238E27FC236}">
                <a16:creationId xmlns:a16="http://schemas.microsoft.com/office/drawing/2014/main" xmlns="" id="{50C6E51B-4786-427B-A8D3-28B7F08FB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23" y="1396510"/>
            <a:ext cx="1599955" cy="16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70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34AB369-B8CA-4341-87C4-B9C529DDD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1°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 2°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Tranquillità e riservatezza</a:t>
            </a:r>
          </a:p>
        </p:txBody>
      </p:sp>
      <p:pic>
        <p:nvPicPr>
          <p:cNvPr id="2" name="Immagine 1"/>
          <p:cNvPicPr/>
          <p:nvPr>
            <p:extLst>
              <p:ext uri="{D42A27DB-BD31-4B8C-83A1-F6EECF244321}">
                <p14:modId xmlns:p14="http://schemas.microsoft.com/office/powerpoint/2010/main" val="5576119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97033" y="3023743"/>
            <a:ext cx="5549935" cy="36468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32A3900-A7F8-40D6-9713-93DAE9F27E60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32812" name="Picture 44" descr="https://lh6.googleusercontent.com/7_65wDYbI9S9kxUatTgyEVadOjp1kC_Xw-slObkzyZknHQWNhAWz5klcC1YCU-3Am7eK4gnd3MQluDB843JOM3P9dj1yJnosVo5WtfEKzH2y_MF5MNThI5hxognpw_ke_5Du4Mnrmes">
            <a:extLst>
              <a:ext uri="{FF2B5EF4-FFF2-40B4-BE49-F238E27FC236}">
                <a16:creationId xmlns:a16="http://schemas.microsoft.com/office/drawing/2014/main" xmlns="" id="{644DD0A7-EF8D-45C2-9FAE-978302AB3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23" y="1396510"/>
            <a:ext cx="1599955" cy="16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144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>
            <p:extLst>
              <p:ext uri="{D42A27DB-BD31-4B8C-83A1-F6EECF244321}">
                <p14:modId xmlns:p14="http://schemas.microsoft.com/office/powerpoint/2010/main" val="151811453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07151" y="3067175"/>
            <a:ext cx="5756587" cy="3430800"/>
          </a:xfrm>
          <a:prstGeom prst="rect">
            <a:avLst/>
          </a:prstGeom>
        </p:spPr>
      </p:pic>
      <p:pic>
        <p:nvPicPr>
          <p:cNvPr id="8201" name="Picture 9" descr="https://lh4.googleusercontent.com/8CL9SZfkDtFfFbq6_rweKUtwmaV0W8-LnssGNkeoLFVdZz-PfXPa8c3ejHiqOJL9-9QrP_eumENYcgOMHSZ3o5wqWBR-VB6UjeAUfX5nTiGqSDbyQD9dFZK4McH_hVhU4xXpnv-i-kc">
            <a:extLst>
              <a:ext uri="{FF2B5EF4-FFF2-40B4-BE49-F238E27FC236}">
                <a16:creationId xmlns:a16="http://schemas.microsoft.com/office/drawing/2014/main" xmlns="" id="{10A05A0D-4A0C-4491-B49A-94F3AD9D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57" y="1385370"/>
            <a:ext cx="1631082" cy="16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34AB369-B8CA-4341-87C4-B9C529DDD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2017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Adeguatezza informazioni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30AC03DE-B6D6-492A-BFC1-38B1061C62B5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1651612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https://lh4.googleusercontent.com/8CL9SZfkDtFfFbq6_rweKUtwmaV0W8-LnssGNkeoLFVdZz-PfXPa8c3ejHiqOJL9-9QrP_eumENYcgOMHSZ3o5wqWBR-VB6UjeAUfX5nTiGqSDbyQD9dFZK4McH_hVhU4xXpnv-i-kc">
            <a:extLst>
              <a:ext uri="{FF2B5EF4-FFF2-40B4-BE49-F238E27FC236}">
                <a16:creationId xmlns:a16="http://schemas.microsoft.com/office/drawing/2014/main" xmlns="" id="{10A05A0D-4A0C-4491-B49A-94F3AD9D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59" y="1382101"/>
            <a:ext cx="1631082" cy="16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34AB369-B8CA-4341-87C4-B9C529DDD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1°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 2°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Adeguatezza informazioni</a:t>
            </a:r>
          </a:p>
        </p:txBody>
      </p:sp>
      <p:pic>
        <p:nvPicPr>
          <p:cNvPr id="3" name="Immagine 2"/>
          <p:cNvPicPr/>
          <p:nvPr>
            <p:extLst>
              <p:ext uri="{D42A27DB-BD31-4B8C-83A1-F6EECF244321}">
                <p14:modId xmlns:p14="http://schemas.microsoft.com/office/powerpoint/2010/main" val="221123500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771071" y="3035086"/>
            <a:ext cx="5601859" cy="36468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CB9342F-1817-44BF-8B81-5AF5BB6D1542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3949069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>
            <p:extLst>
              <p:ext uri="{D42A27DB-BD31-4B8C-83A1-F6EECF244321}">
                <p14:modId xmlns:p14="http://schemas.microsoft.com/office/powerpoint/2010/main" val="272155243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3704" y="3026834"/>
            <a:ext cx="5756587" cy="34308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2017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Rapporto con gli operatori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D551CFD3-4D86-4296-AFD1-A1C782F3B528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7" name="Picture 43" descr="https://lh4.googleusercontent.com/wT7H9NcTPo_AslcNJYci0uIloYRsepuQnPT5h6H0ZsG0frme1earRu0CHgutLkmc64FxLnH83kEzT6Le2uIWeArhh2F6LzaXSyP3voqoCv5FDKW85-eA6SFai8G6sMzP49G0THYdOIc">
            <a:extLst>
              <a:ext uri="{FF2B5EF4-FFF2-40B4-BE49-F238E27FC236}">
                <a16:creationId xmlns:a16="http://schemas.microsoft.com/office/drawing/2014/main" xmlns="" id="{C09A9603-AAE7-4671-99D8-2BF894F31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23" y="1410578"/>
            <a:ext cx="1599955" cy="16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56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1°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 2°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Rapporto con gli operatori</a:t>
            </a:r>
          </a:p>
        </p:txBody>
      </p:sp>
      <p:pic>
        <p:nvPicPr>
          <p:cNvPr id="2" name="Immagine 1"/>
          <p:cNvPicPr/>
          <p:nvPr>
            <p:extLst>
              <p:ext uri="{D42A27DB-BD31-4B8C-83A1-F6EECF244321}">
                <p14:modId xmlns:p14="http://schemas.microsoft.com/office/powerpoint/2010/main" val="177540763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15520" y="3041681"/>
            <a:ext cx="5912961" cy="36468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39317D97-081B-4D49-957D-BE4083C485F9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34859" name="Picture 43" descr="https://lh4.googleusercontent.com/wT7H9NcTPo_AslcNJYci0uIloYRsepuQnPT5h6H0ZsG0frme1earRu0CHgutLkmc64FxLnH83kEzT6Le2uIWeArhh2F6LzaXSyP3voqoCv5FDKW85-eA6SFai8G6sMzP49G0THYdOIc">
            <a:extLst>
              <a:ext uri="{FF2B5EF4-FFF2-40B4-BE49-F238E27FC236}">
                <a16:creationId xmlns:a16="http://schemas.microsoft.com/office/drawing/2014/main" xmlns="" id="{FB5044E5-9113-4328-906F-0AC6385CA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23" y="1410578"/>
            <a:ext cx="1599955" cy="16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193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2017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Arcisate</a:t>
            </a:r>
          </a:p>
        </p:txBody>
      </p:sp>
      <p:pic>
        <p:nvPicPr>
          <p:cNvPr id="2" name="Immagine 1"/>
          <p:cNvPicPr/>
          <p:nvPr>
            <p:extLst>
              <p:ext uri="{D42A27DB-BD31-4B8C-83A1-F6EECF244321}">
                <p14:modId xmlns:p14="http://schemas.microsoft.com/office/powerpoint/2010/main" val="159161035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022" y="1567201"/>
            <a:ext cx="8877956" cy="505228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1C1DF27D-6CFE-4611-9FE4-4D41FE5DDF32}"/>
              </a:ext>
            </a:extLst>
          </p:cNvPr>
          <p:cNvSpPr txBox="1"/>
          <p:nvPr/>
        </p:nvSpPr>
        <p:spPr>
          <a:xfrm>
            <a:off x="6569615" y="647850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3145751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1°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 2°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Arcisate</a:t>
            </a:r>
          </a:p>
        </p:txBody>
      </p:sp>
      <p:pic>
        <p:nvPicPr>
          <p:cNvPr id="3" name="Immagine 2"/>
          <p:cNvPicPr/>
          <p:nvPr>
            <p:extLst>
              <p:ext uri="{D42A27DB-BD31-4B8C-83A1-F6EECF244321}">
                <p14:modId xmlns:p14="http://schemas.microsoft.com/office/powerpoint/2010/main" val="278677274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200" y="1564783"/>
            <a:ext cx="8877600" cy="50508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C19BCB8A-16F9-49A8-B36A-2B88B6E106C5}"/>
              </a:ext>
            </a:extLst>
          </p:cNvPr>
          <p:cNvSpPr txBox="1"/>
          <p:nvPr/>
        </p:nvSpPr>
        <p:spPr>
          <a:xfrm>
            <a:off x="6569615" y="647850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1035109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1° sem. 2017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Arcisate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Suggerimenti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43F803CC-E675-483E-A664-BB6AA3B4F44B}"/>
              </a:ext>
            </a:extLst>
          </p:cNvPr>
          <p:cNvSpPr/>
          <p:nvPr/>
        </p:nvSpPr>
        <p:spPr>
          <a:xfrm>
            <a:off x="126000" y="1780434"/>
            <a:ext cx="8892000" cy="424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Solo commenti positivi. persone stupende e professionali. Entusiasta.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Sarebbe bello avere dei parcheggi riservati per le gravide (pochi parcheggi nella zona purtroppo);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Pensare a un parcheggio;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Migliorare il servizio per la presa degli appuntamenti;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Difficoltà nel reperire un parcheggio;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Sarebbe utile all'entrata avere una postazione sempre attiva con una persona per ricevere informazioni necessarie. Inoltre andrebbero riparate le porte di ingresso per facilitare l'entrata/uscita delle persone;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Non c'è parcheggio;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Strutturare meglio gli incontri/agenda incontri. Grazie;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Programmare un'agenda migliore per corso </a:t>
            </a:r>
            <a:r>
              <a:rPr lang="it-IT" dirty="0" err="1"/>
              <a:t>pre</a:t>
            </a:r>
            <a:r>
              <a:rPr lang="it-IT" dirty="0"/>
              <a:t>-parto. Grazie.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7601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2017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Gazzada Schianno</a:t>
            </a:r>
          </a:p>
        </p:txBody>
      </p:sp>
      <p:pic>
        <p:nvPicPr>
          <p:cNvPr id="3" name="Immagine 2"/>
          <p:cNvPicPr/>
          <p:nvPr>
            <p:extLst>
              <p:ext uri="{D42A27DB-BD31-4B8C-83A1-F6EECF244321}">
                <p14:modId xmlns:p14="http://schemas.microsoft.com/office/powerpoint/2010/main" val="64301022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200" y="1560022"/>
            <a:ext cx="8877600" cy="505208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7E50B48-A811-44BA-80DE-1D302781BD20}"/>
              </a:ext>
            </a:extLst>
          </p:cNvPr>
          <p:cNvSpPr txBox="1"/>
          <p:nvPr/>
        </p:nvSpPr>
        <p:spPr>
          <a:xfrm>
            <a:off x="6569615" y="647850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400641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619E285-5B56-48D6-A451-D4126393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2017</a:t>
            </a:r>
          </a:p>
        </p:txBody>
      </p:sp>
      <p:pic>
        <p:nvPicPr>
          <p:cNvPr id="4" name="Immagine 3"/>
          <p:cNvPicPr/>
          <p:nvPr>
            <p:extLst>
              <p:ext uri="{D42A27DB-BD31-4B8C-83A1-F6EECF244321}">
                <p14:modId xmlns:p14="http://schemas.microsoft.com/office/powerpoint/2010/main" val="429192685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83708" y="1346948"/>
            <a:ext cx="8376585" cy="458614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C4695CA-ADCE-46C9-8C2B-70082ECE6A96}"/>
              </a:ext>
            </a:extLst>
          </p:cNvPr>
          <p:cNvSpPr txBox="1"/>
          <p:nvPr/>
        </p:nvSpPr>
        <p:spPr>
          <a:xfrm>
            <a:off x="140680" y="6386766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3705983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1°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 2°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Gazzada Schianno</a:t>
            </a:r>
          </a:p>
        </p:txBody>
      </p:sp>
      <p:pic>
        <p:nvPicPr>
          <p:cNvPr id="2" name="Immagine 1"/>
          <p:cNvPicPr/>
          <p:nvPr>
            <p:extLst>
              <p:ext uri="{D42A27DB-BD31-4B8C-83A1-F6EECF244321}">
                <p14:modId xmlns:p14="http://schemas.microsoft.com/office/powerpoint/2010/main" val="100837931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200" y="1569508"/>
            <a:ext cx="8877600" cy="50508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3DD76D44-9DAE-4E22-A9AC-36802D43D63A}"/>
              </a:ext>
            </a:extLst>
          </p:cNvPr>
          <p:cNvSpPr txBox="1"/>
          <p:nvPr/>
        </p:nvSpPr>
        <p:spPr>
          <a:xfrm>
            <a:off x="6569615" y="647850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3202311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1° sem. 2017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Gazzada Schianno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Suggerimenti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B01421CD-45B4-40A5-A608-AFEDFEF5FA8A}"/>
              </a:ext>
            </a:extLst>
          </p:cNvPr>
          <p:cNvSpPr/>
          <p:nvPr/>
        </p:nvSpPr>
        <p:spPr>
          <a:xfrm>
            <a:off x="98474" y="1780434"/>
            <a:ext cx="88907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Un ascensore per le persone disabili, grazie;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Tutto ok, grazie;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Personale gentilissimo e qualificato;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Eliminare gli orari telefonici per gli appuntamenti;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Colloquio Maria </a:t>
            </a:r>
            <a:r>
              <a:rPr lang="it-IT" dirty="0" err="1"/>
              <a:t>Zeusil</a:t>
            </a:r>
            <a:r>
              <a:rPr lang="it-IT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Non ho incontrato nessun personale di accoglienza;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Aggiungere ecografie;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Più feedback;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Sede pulita ma non accogliente;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Vorrei che ci fosse l'ecografo ginecologico;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La sanità lombarda è peggiorata. I tempi di attesa si sono notevolmente allungati;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Difficoltà a raggiungere il primo piano;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Brava, spero che il servizio ci sia sempre. Grazie;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Tagliare l'erba all'esterno;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Ricevere telefonate per appuntamenti in orari più "flessibili.    </a:t>
            </a:r>
          </a:p>
        </p:txBody>
      </p:sp>
    </p:spTree>
    <p:extLst>
      <p:ext uri="{BB962C8B-B14F-4D97-AF65-F5344CB8AC3E}">
        <p14:creationId xmlns:p14="http://schemas.microsoft.com/office/powerpoint/2010/main" val="1888892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2017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Laveno Mombello</a:t>
            </a:r>
          </a:p>
        </p:txBody>
      </p:sp>
      <p:pic>
        <p:nvPicPr>
          <p:cNvPr id="3" name="Immagine 2"/>
          <p:cNvPicPr/>
          <p:nvPr>
            <p:extLst>
              <p:ext uri="{D42A27DB-BD31-4B8C-83A1-F6EECF244321}">
                <p14:modId xmlns:p14="http://schemas.microsoft.com/office/powerpoint/2010/main" val="229956810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200" y="1562349"/>
            <a:ext cx="8877600" cy="505208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D8CFD279-0EA9-4DB4-9DC8-12DB7D0DBFF5}"/>
              </a:ext>
            </a:extLst>
          </p:cNvPr>
          <p:cNvSpPr txBox="1"/>
          <p:nvPr/>
        </p:nvSpPr>
        <p:spPr>
          <a:xfrm>
            <a:off x="6569615" y="647850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3119137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1°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 2°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Laveno Mombello</a:t>
            </a:r>
          </a:p>
        </p:txBody>
      </p:sp>
      <p:pic>
        <p:nvPicPr>
          <p:cNvPr id="2" name="Immagine 1"/>
          <p:cNvPicPr/>
          <p:nvPr>
            <p:extLst>
              <p:ext uri="{D42A27DB-BD31-4B8C-83A1-F6EECF244321}">
                <p14:modId xmlns:p14="http://schemas.microsoft.com/office/powerpoint/2010/main" val="208542479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200" y="1577546"/>
            <a:ext cx="8877600" cy="50508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0EEBCC71-E3CE-4CDA-80F7-27E8A24F230F}"/>
              </a:ext>
            </a:extLst>
          </p:cNvPr>
          <p:cNvSpPr txBox="1"/>
          <p:nvPr/>
        </p:nvSpPr>
        <p:spPr>
          <a:xfrm>
            <a:off x="6569615" y="647850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3086427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1° sem. 2017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Laveno Mombello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Suggerimenti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4D571F16-B913-4BAE-AAD5-CA2F476CD9AE}"/>
              </a:ext>
            </a:extLst>
          </p:cNvPr>
          <p:cNvSpPr/>
          <p:nvPr/>
        </p:nvSpPr>
        <p:spPr>
          <a:xfrm>
            <a:off x="126000" y="1780434"/>
            <a:ext cx="8892000" cy="4248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Tempi più rapidi - ma trovo sempre molta disponibilità. </a:t>
            </a:r>
          </a:p>
        </p:txBody>
      </p:sp>
    </p:spTree>
    <p:extLst>
      <p:ext uri="{BB962C8B-B14F-4D97-AF65-F5344CB8AC3E}">
        <p14:creationId xmlns:p14="http://schemas.microsoft.com/office/powerpoint/2010/main" val="4172162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2017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Luino</a:t>
            </a:r>
          </a:p>
        </p:txBody>
      </p:sp>
      <p:pic>
        <p:nvPicPr>
          <p:cNvPr id="3" name="Immagine 2"/>
          <p:cNvPicPr/>
          <p:nvPr>
            <p:extLst>
              <p:ext uri="{D42A27DB-BD31-4B8C-83A1-F6EECF244321}">
                <p14:modId xmlns:p14="http://schemas.microsoft.com/office/powerpoint/2010/main" val="404021357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200" y="1562349"/>
            <a:ext cx="8877600" cy="505208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A1F2C517-9548-4FF3-B87A-5C73D66618D2}"/>
              </a:ext>
            </a:extLst>
          </p:cNvPr>
          <p:cNvSpPr txBox="1"/>
          <p:nvPr/>
        </p:nvSpPr>
        <p:spPr>
          <a:xfrm>
            <a:off x="6569615" y="647850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2999943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1°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 2°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Luino</a:t>
            </a:r>
          </a:p>
        </p:txBody>
      </p:sp>
      <p:pic>
        <p:nvPicPr>
          <p:cNvPr id="2" name="Immagine 1"/>
          <p:cNvPicPr/>
          <p:nvPr>
            <p:extLst>
              <p:ext uri="{D42A27DB-BD31-4B8C-83A1-F6EECF244321}">
                <p14:modId xmlns:p14="http://schemas.microsoft.com/office/powerpoint/2010/main" val="71894429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200" y="1578886"/>
            <a:ext cx="8877600" cy="50508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CC6CF3A4-6315-4BD0-9208-77BC548ED46B}"/>
              </a:ext>
            </a:extLst>
          </p:cNvPr>
          <p:cNvSpPr txBox="1"/>
          <p:nvPr/>
        </p:nvSpPr>
        <p:spPr>
          <a:xfrm>
            <a:off x="6569615" y="647850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3793100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 smtClean="0">
                <a:solidFill>
                  <a:srgbClr val="000099"/>
                </a:solidFill>
                <a:latin typeface="+mj-lt"/>
              </a:rPr>
              <a:t>2017</a:t>
            </a: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Luino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Suggerimenti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A5EE4042-7C2A-4A8D-8F82-45ABB765B625}"/>
              </a:ext>
            </a:extLst>
          </p:cNvPr>
          <p:cNvSpPr/>
          <p:nvPr/>
        </p:nvSpPr>
        <p:spPr>
          <a:xfrm>
            <a:off x="126000" y="1780434"/>
            <a:ext cx="8892000" cy="424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Al piano terra una targhetta di locazione ufficio;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Per il colloquio con la psicologa mi dicevano forse rientra aspetti, altrimenti vada altrove;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In generale sono soddisfatta per niente </a:t>
            </a:r>
            <a:r>
              <a:rPr lang="it-IT" dirty="0" err="1"/>
              <a:t>perchè</a:t>
            </a:r>
            <a:r>
              <a:rPr lang="it-IT" dirty="0"/>
              <a:t> i tempi non sono adeguati per gli psicologi. </a:t>
            </a:r>
          </a:p>
        </p:txBody>
      </p:sp>
    </p:spTree>
    <p:extLst>
      <p:ext uri="{BB962C8B-B14F-4D97-AF65-F5344CB8AC3E}">
        <p14:creationId xmlns:p14="http://schemas.microsoft.com/office/powerpoint/2010/main" val="2704031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2017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Malnate</a:t>
            </a:r>
          </a:p>
        </p:txBody>
      </p:sp>
      <p:pic>
        <p:nvPicPr>
          <p:cNvPr id="3" name="Immagine 2"/>
          <p:cNvPicPr/>
          <p:nvPr>
            <p:extLst>
              <p:ext uri="{D42A27DB-BD31-4B8C-83A1-F6EECF244321}">
                <p14:modId xmlns:p14="http://schemas.microsoft.com/office/powerpoint/2010/main" val="156406435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200" y="1576417"/>
            <a:ext cx="8877600" cy="505208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C02BB897-7BC7-4501-8CCC-2E46CC1647A0}"/>
              </a:ext>
            </a:extLst>
          </p:cNvPr>
          <p:cNvSpPr txBox="1"/>
          <p:nvPr/>
        </p:nvSpPr>
        <p:spPr>
          <a:xfrm>
            <a:off x="6569615" y="647850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2234627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1°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 2°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Malnate</a:t>
            </a:r>
          </a:p>
        </p:txBody>
      </p:sp>
      <p:pic>
        <p:nvPicPr>
          <p:cNvPr id="2" name="Immagine 1"/>
          <p:cNvPicPr/>
          <p:nvPr>
            <p:extLst>
              <p:ext uri="{D42A27DB-BD31-4B8C-83A1-F6EECF244321}">
                <p14:modId xmlns:p14="http://schemas.microsoft.com/office/powerpoint/2010/main" val="103377195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200" y="1582904"/>
            <a:ext cx="8877600" cy="50508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C1489BD4-1C21-437F-8302-1CC4D1AA0CB8}"/>
              </a:ext>
            </a:extLst>
          </p:cNvPr>
          <p:cNvSpPr txBox="1"/>
          <p:nvPr/>
        </p:nvSpPr>
        <p:spPr>
          <a:xfrm>
            <a:off x="6569615" y="647850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347275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619E285-5B56-48D6-A451-D4126393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1°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 </a:t>
            </a:r>
            <a:r>
              <a:rPr lang="it-IT" altLang="it-IT" sz="1800" i="1" u="none" dirty="0" smtClean="0">
                <a:solidFill>
                  <a:srgbClr val="000099"/>
                </a:solidFill>
              </a:rPr>
              <a:t>- 2</a:t>
            </a:r>
            <a:r>
              <a:rPr lang="it-IT" altLang="it-IT" sz="1800" i="1" u="none" dirty="0">
                <a:solidFill>
                  <a:srgbClr val="000099"/>
                </a:solidFill>
              </a:rPr>
              <a:t>° sem. 2017</a:t>
            </a: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52A5A4C1-99F6-4FB6-BAC5-FFADBF211D6D}"/>
              </a:ext>
            </a:extLst>
          </p:cNvPr>
          <p:cNvSpPr txBox="1"/>
          <p:nvPr/>
        </p:nvSpPr>
        <p:spPr>
          <a:xfrm>
            <a:off x="140680" y="6386766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2" name="Immagine 1"/>
          <p:cNvPicPr/>
          <p:nvPr>
            <p:extLst>
              <p:ext uri="{D42A27DB-BD31-4B8C-83A1-F6EECF244321}">
                <p14:modId xmlns:p14="http://schemas.microsoft.com/office/powerpoint/2010/main" val="138673122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26574" y="1134613"/>
            <a:ext cx="8490853" cy="498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26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 smtClean="0">
                <a:solidFill>
                  <a:srgbClr val="000099"/>
                </a:solidFill>
                <a:latin typeface="+mj-lt"/>
              </a:rPr>
              <a:t>2017</a:t>
            </a: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Malnate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Suggerimenti</a:t>
            </a:r>
          </a:p>
        </p:txBody>
      </p:sp>
      <p:sp>
        <p:nvSpPr>
          <p:cNvPr id="5" name="Rettangolo 4"/>
          <p:cNvSpPr/>
          <p:nvPr/>
        </p:nvSpPr>
        <p:spPr>
          <a:xfrm>
            <a:off x="887506" y="2067743"/>
            <a:ext cx="7368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1C497544-8F57-4251-A969-0CCAC0E02469}"/>
              </a:ext>
            </a:extLst>
          </p:cNvPr>
          <p:cNvSpPr/>
          <p:nvPr/>
        </p:nvSpPr>
        <p:spPr>
          <a:xfrm>
            <a:off x="126000" y="1780434"/>
            <a:ext cx="88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Mi riferisco al parcheggio e alla scala d'ingresso con il fatto che la sede consultoriale non è per niente facilmente accessibile;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Avere la possibilità di un seguito;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L'infermiera è molto gentile e disponibile all'ascolto. Mi ha aiutata molto;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Di domandare di più, </a:t>
            </a:r>
            <a:r>
              <a:rPr lang="it-IT" dirty="0" err="1"/>
              <a:t>perchè</a:t>
            </a:r>
            <a:r>
              <a:rPr lang="it-IT" dirty="0"/>
              <a:t> rende il cervello di chi ha una difficoltà più attivo nel riguardo del colloquio;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Per i passeggini è difficile la salita. Personale ogni tanto scorbutico;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Gentilezza!!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1) La pillola che mi è stata prescritta non mi è andata bene. 2) La signora dalla segreteria è molto scortese e parla in maniera scocciata.;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2808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2017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Sesto Calende</a:t>
            </a:r>
          </a:p>
        </p:txBody>
      </p:sp>
      <p:pic>
        <p:nvPicPr>
          <p:cNvPr id="3" name="Immagine 2"/>
          <p:cNvPicPr/>
          <p:nvPr>
            <p:extLst>
              <p:ext uri="{D42A27DB-BD31-4B8C-83A1-F6EECF244321}">
                <p14:modId xmlns:p14="http://schemas.microsoft.com/office/powerpoint/2010/main" val="256386557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200" y="1562349"/>
            <a:ext cx="8877600" cy="505208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7BF5041F-0E4C-4ED6-B7DD-6EFA223B8626}"/>
              </a:ext>
            </a:extLst>
          </p:cNvPr>
          <p:cNvSpPr txBox="1"/>
          <p:nvPr/>
        </p:nvSpPr>
        <p:spPr>
          <a:xfrm>
            <a:off x="6569615" y="647850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5958001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1°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 2°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Sesto Calende</a:t>
            </a:r>
          </a:p>
        </p:txBody>
      </p:sp>
      <p:pic>
        <p:nvPicPr>
          <p:cNvPr id="2" name="Immagine 1"/>
          <p:cNvPicPr/>
          <p:nvPr>
            <p:extLst>
              <p:ext uri="{D42A27DB-BD31-4B8C-83A1-F6EECF244321}">
                <p14:modId xmlns:p14="http://schemas.microsoft.com/office/powerpoint/2010/main" val="7626807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200" y="1575536"/>
            <a:ext cx="8877600" cy="50508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619E61DE-8D3C-4E8D-BC9A-D4349F3C31CA}"/>
              </a:ext>
            </a:extLst>
          </p:cNvPr>
          <p:cNvSpPr txBox="1"/>
          <p:nvPr/>
        </p:nvSpPr>
        <p:spPr>
          <a:xfrm>
            <a:off x="6569615" y="647850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4057526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 smtClean="0">
                <a:solidFill>
                  <a:srgbClr val="000099"/>
                </a:solidFill>
                <a:latin typeface="+mj-lt"/>
              </a:rPr>
              <a:t>2017</a:t>
            </a: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Sesto Calende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Suggerimenti</a:t>
            </a:r>
          </a:p>
        </p:txBody>
      </p:sp>
      <p:sp>
        <p:nvSpPr>
          <p:cNvPr id="2" name="Rettangolo 1"/>
          <p:cNvSpPr/>
          <p:nvPr/>
        </p:nvSpPr>
        <p:spPr>
          <a:xfrm>
            <a:off x="125998" y="1780434"/>
            <a:ext cx="88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La gentilezza è molto ci sono sempre pronti grazie da ELISEA SULA anche da un padre in arrivo ALDO SULA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professional</a:t>
            </a:r>
            <a:r>
              <a:rPr lang="it-IT" dirty="0"/>
              <a:t> staff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Manca l'ecografo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Sedute un po' più durature psicologiche e più proficue;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Parcheggi, soprattutto il giorno di mercato;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Manca il parcheggio auto;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Continuate così, siete molto utili!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Cambiare i copri poltrona, se è possibile: non danno una "bella" immagine dell'entrata, grazie;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Bonus famiglia;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6929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2017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Tradate</a:t>
            </a:r>
          </a:p>
        </p:txBody>
      </p:sp>
      <p:pic>
        <p:nvPicPr>
          <p:cNvPr id="3" name="Immagine 2"/>
          <p:cNvPicPr/>
          <p:nvPr>
            <p:extLst>
              <p:ext uri="{D42A27DB-BD31-4B8C-83A1-F6EECF244321}">
                <p14:modId xmlns:p14="http://schemas.microsoft.com/office/powerpoint/2010/main" val="9886612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200" y="1562349"/>
            <a:ext cx="8877600" cy="505088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C7A7E695-8F92-4024-AA6F-0F8483E2341F}"/>
              </a:ext>
            </a:extLst>
          </p:cNvPr>
          <p:cNvSpPr txBox="1"/>
          <p:nvPr/>
        </p:nvSpPr>
        <p:spPr>
          <a:xfrm>
            <a:off x="6569615" y="647850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1176440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1°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 2°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Tradate</a:t>
            </a:r>
          </a:p>
        </p:txBody>
      </p:sp>
      <p:pic>
        <p:nvPicPr>
          <p:cNvPr id="2" name="Immagine 1"/>
          <p:cNvPicPr/>
          <p:nvPr>
            <p:extLst>
              <p:ext uri="{D42A27DB-BD31-4B8C-83A1-F6EECF244321}">
                <p14:modId xmlns:p14="http://schemas.microsoft.com/office/powerpoint/2010/main" val="529878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200" y="1587592"/>
            <a:ext cx="8877600" cy="50508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6191E042-80DA-41CF-A3BE-418F8D447357}"/>
              </a:ext>
            </a:extLst>
          </p:cNvPr>
          <p:cNvSpPr txBox="1"/>
          <p:nvPr/>
        </p:nvSpPr>
        <p:spPr>
          <a:xfrm>
            <a:off x="6569615" y="647850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1548580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2017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Varese</a:t>
            </a:r>
          </a:p>
        </p:txBody>
      </p:sp>
      <p:pic>
        <p:nvPicPr>
          <p:cNvPr id="3" name="Immagine 2"/>
          <p:cNvPicPr/>
          <p:nvPr>
            <p:extLst>
              <p:ext uri="{D42A27DB-BD31-4B8C-83A1-F6EECF244321}">
                <p14:modId xmlns:p14="http://schemas.microsoft.com/office/powerpoint/2010/main" val="404555907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200" y="1562349"/>
            <a:ext cx="8877600" cy="505208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15CAA5EB-E1D1-4B7A-8A2B-9BF3BE08FCF3}"/>
              </a:ext>
            </a:extLst>
          </p:cNvPr>
          <p:cNvSpPr txBox="1"/>
          <p:nvPr/>
        </p:nvSpPr>
        <p:spPr>
          <a:xfrm>
            <a:off x="6569615" y="647850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20682106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1°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 2°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Varese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52A5A4C1-99F6-4FB6-BAC5-FFADBF211D6D}"/>
              </a:ext>
            </a:extLst>
          </p:cNvPr>
          <p:cNvSpPr txBox="1"/>
          <p:nvPr/>
        </p:nvSpPr>
        <p:spPr>
          <a:xfrm>
            <a:off x="6550663" y="6457634"/>
            <a:ext cx="1820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2" name="Immagine 1"/>
          <p:cNvPicPr/>
          <p:nvPr>
            <p:extLst>
              <p:ext uri="{D42A27DB-BD31-4B8C-83A1-F6EECF244321}">
                <p14:modId xmlns:p14="http://schemas.microsoft.com/office/powerpoint/2010/main" val="15427556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200" y="1576207"/>
            <a:ext cx="8877600" cy="50508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3AEC8E40-AD1C-4D03-8616-FA2134D73ACA}"/>
              </a:ext>
            </a:extLst>
          </p:cNvPr>
          <p:cNvSpPr txBox="1"/>
          <p:nvPr/>
        </p:nvSpPr>
        <p:spPr>
          <a:xfrm>
            <a:off x="6569615" y="647850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31660071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 smtClean="0">
                <a:solidFill>
                  <a:srgbClr val="000099"/>
                </a:solidFill>
                <a:latin typeface="+mj-lt"/>
              </a:rPr>
              <a:t>2017</a:t>
            </a: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Varese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Suggerimenti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2286000" y="21779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 </a:t>
            </a:r>
          </a:p>
          <a:p>
            <a:r>
              <a:rPr lang="it-IT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it-IT" dirty="0"/>
              <a:t>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81702D2-2CE6-4D02-B711-35F820E0430C}"/>
              </a:ext>
            </a:extLst>
          </p:cNvPr>
          <p:cNvSpPr/>
          <p:nvPr/>
        </p:nvSpPr>
        <p:spPr>
          <a:xfrm>
            <a:off x="2286000" y="18991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5DF4F979-5EBC-4109-850A-F12AF4D8AF2D}"/>
              </a:ext>
            </a:extLst>
          </p:cNvPr>
          <p:cNvSpPr/>
          <p:nvPr/>
        </p:nvSpPr>
        <p:spPr>
          <a:xfrm>
            <a:off x="126000" y="1780434"/>
            <a:ext cx="8892000" cy="424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Cartellonistica poco chiara, servizi igienici maleodoranti;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Potenziare;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Grazie;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Ampliare i giorni e gli orari per prendere appuntamenti. NON ESISTE IL SERVIZIO ACCOGLIENZA!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Potenziare in generale le attività dei consultori, che sono fondamentali e importantissime;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Una risponderia meno complessa.</a:t>
            </a:r>
          </a:p>
        </p:txBody>
      </p:sp>
    </p:spTree>
    <p:extLst>
      <p:ext uri="{BB962C8B-B14F-4D97-AF65-F5344CB8AC3E}">
        <p14:creationId xmlns:p14="http://schemas.microsoft.com/office/powerpoint/2010/main" val="255145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619E285-5B56-48D6-A451-D4126393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complessiva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 2017</a:t>
            </a:r>
          </a:p>
        </p:txBody>
      </p:sp>
      <p:pic>
        <p:nvPicPr>
          <p:cNvPr id="5" name="Picture 5" descr="https://lh6.googleusercontent.com/RANhOhRrPsTiOFYZ6UzRrKKwF41cLazjqnlUKTN-bMICmvG1pMtG4EkSPTysyNoj5oQA-K54irMlq2cvFaGnQ_bRwuPav507I5uYYpcGFjgKC1DHsT3RzvVsTT3tso2pjm6S-hNGsUU">
            <a:extLst>
              <a:ext uri="{FF2B5EF4-FFF2-40B4-BE49-F238E27FC236}">
                <a16:creationId xmlns:a16="http://schemas.microsoft.com/office/drawing/2014/main" xmlns="" id="{20AA0ED3-29D1-41C8-ACB8-3A4B956E1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77" y="1029728"/>
            <a:ext cx="1619646" cy="161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/>
          <p:nvPr>
            <p:extLst>
              <p:ext uri="{D42A27DB-BD31-4B8C-83A1-F6EECF244321}">
                <p14:modId xmlns:p14="http://schemas.microsoft.com/office/powerpoint/2010/main" val="371717478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474274" y="2680872"/>
            <a:ext cx="6195453" cy="369235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1939795-EB9D-417F-A0A5-66B1BC28D463}"/>
              </a:ext>
            </a:extLst>
          </p:cNvPr>
          <p:cNvSpPr txBox="1"/>
          <p:nvPr/>
        </p:nvSpPr>
        <p:spPr>
          <a:xfrm>
            <a:off x="140680" y="6386766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200022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619E285-5B56-48D6-A451-D4126393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complessiva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 confronto 1° </a:t>
            </a:r>
            <a:r>
              <a:rPr lang="it-IT" altLang="it-IT" sz="1800" i="1" u="none" dirty="0" err="1">
                <a:solidFill>
                  <a:srgbClr val="000099"/>
                </a:solidFill>
                <a:latin typeface="+mj-lt"/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. 2017 2° </a:t>
            </a:r>
            <a:r>
              <a:rPr lang="it-IT" altLang="it-IT" sz="1800" i="1" u="none" dirty="0" err="1">
                <a:solidFill>
                  <a:srgbClr val="000099"/>
                </a:solidFill>
                <a:latin typeface="+mj-lt"/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. 2017</a:t>
            </a:r>
          </a:p>
        </p:txBody>
      </p:sp>
      <p:pic>
        <p:nvPicPr>
          <p:cNvPr id="5" name="Picture 5" descr="https://lh6.googleusercontent.com/RANhOhRrPsTiOFYZ6UzRrKKwF41cLazjqnlUKTN-bMICmvG1pMtG4EkSPTysyNoj5oQA-K54irMlq2cvFaGnQ_bRwuPav507I5uYYpcGFjgKC1DHsT3RzvVsTT3tso2pjm6S-hNGsUU">
            <a:extLst>
              <a:ext uri="{FF2B5EF4-FFF2-40B4-BE49-F238E27FC236}">
                <a16:creationId xmlns:a16="http://schemas.microsoft.com/office/drawing/2014/main" xmlns="" id="{20AA0ED3-29D1-41C8-ACB8-3A4B956E1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77" y="1029728"/>
            <a:ext cx="1619646" cy="161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/>
          <p:nvPr>
            <p:extLst>
              <p:ext uri="{D42A27DB-BD31-4B8C-83A1-F6EECF244321}">
                <p14:modId xmlns:p14="http://schemas.microsoft.com/office/powerpoint/2010/main" val="360269852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774111" y="2885019"/>
            <a:ext cx="5595779" cy="36468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7BF1356-AC25-455E-97FC-DF4A52AF52E7}"/>
              </a:ext>
            </a:extLst>
          </p:cNvPr>
          <p:cNvSpPr txBox="1"/>
          <p:nvPr/>
        </p:nvSpPr>
        <p:spPr>
          <a:xfrm>
            <a:off x="140680" y="6386766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304280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619E285-5B56-48D6-A451-D4126393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2017</a:t>
            </a:r>
          </a:p>
        </p:txBody>
      </p:sp>
      <p:pic>
        <p:nvPicPr>
          <p:cNvPr id="4" name="Immagine 3"/>
          <p:cNvPicPr/>
          <p:nvPr>
            <p:extLst>
              <p:ext uri="{D42A27DB-BD31-4B8C-83A1-F6EECF244321}">
                <p14:modId xmlns:p14="http://schemas.microsoft.com/office/powerpoint/2010/main" val="428525451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5214" y="3089146"/>
            <a:ext cx="5753567" cy="3429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Soddisfazione servizio di accoglienza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B867B3A-84F1-4ABE-8B42-44EE3BBE6425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8" name="Picture 42" descr="https://lh6.googleusercontent.com/04AIx39Cs7i0V-J6nMtdibNYmceNeRmKzbaA0M8TQm1FV4hlFilcTENq4s8FGYKnJ82GdMizZHhZd6cteCXcqUxWWCdTr3NAIwPlGcPkI0y1WR3_x3YZBG-6c8DEgfICnV63cz1shgs">
            <a:extLst>
              <a:ext uri="{FF2B5EF4-FFF2-40B4-BE49-F238E27FC236}">
                <a16:creationId xmlns:a16="http://schemas.microsoft.com/office/drawing/2014/main" xmlns="" id="{017EBA54-29ED-468E-9492-324960604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44" y="1400590"/>
            <a:ext cx="1589313" cy="16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96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619E285-5B56-48D6-A451-D4126393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 confronto 1°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 2° </a:t>
            </a:r>
            <a:r>
              <a:rPr lang="it-IT" altLang="it-IT" sz="1800" i="1" u="none" dirty="0" err="1">
                <a:solidFill>
                  <a:srgbClr val="000099"/>
                </a:solidFill>
              </a:rPr>
              <a:t>sem</a:t>
            </a:r>
            <a:r>
              <a:rPr lang="it-IT" altLang="it-IT" sz="1800" i="1" u="none" dirty="0">
                <a:solidFill>
                  <a:srgbClr val="000099"/>
                </a:solidFill>
              </a:rPr>
              <a:t>. 2017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Soddisfazione servizio di accoglienza</a:t>
            </a:r>
          </a:p>
        </p:txBody>
      </p:sp>
      <p:pic>
        <p:nvPicPr>
          <p:cNvPr id="5" name="Immagine 4"/>
          <p:cNvPicPr/>
          <p:nvPr>
            <p:extLst>
              <p:ext uri="{D42A27DB-BD31-4B8C-83A1-F6EECF244321}">
                <p14:modId xmlns:p14="http://schemas.microsoft.com/office/powerpoint/2010/main" val="21535867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25755" y="3028634"/>
            <a:ext cx="5692491" cy="36468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BBE0092-AB94-44CD-BA64-707D43A7AD0E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26666" name="Picture 42" descr="https://lh6.googleusercontent.com/04AIx39Cs7i0V-J6nMtdibNYmceNeRmKzbaA0M8TQm1FV4hlFilcTENq4s8FGYKnJ82GdMizZHhZd6cteCXcqUxWWCdTr3NAIwPlGcPkI0y1WR3_x3YZBG-6c8DEgfICnV63cz1shgs">
            <a:extLst>
              <a:ext uri="{FF2B5EF4-FFF2-40B4-BE49-F238E27FC236}">
                <a16:creationId xmlns:a16="http://schemas.microsoft.com/office/drawing/2014/main" xmlns="" id="{3BC055A3-79B3-4B7E-A8BB-797D1D82F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44" y="1400590"/>
            <a:ext cx="1589313" cy="16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6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>
            <p:extLst>
              <p:ext uri="{D42A27DB-BD31-4B8C-83A1-F6EECF244321}">
                <p14:modId xmlns:p14="http://schemas.microsoft.com/office/powerpoint/2010/main" val="8919949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3704" y="3084651"/>
            <a:ext cx="5756588" cy="3430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619E285-5B56-48D6-A451-D4126393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2017</a:t>
            </a:r>
          </a:p>
        </p:txBody>
      </p:sp>
      <p:pic>
        <p:nvPicPr>
          <p:cNvPr id="5131" name="Picture 11" descr="https://lh6.googleusercontent.com/eUxIukAD0EMfaJGHOeOdBQP5HalkJjtvYOW81PSWA4SlMB6dgIvYMea4Lyxvz1MhKUlSHRlSaH8J6Qv4Q_vhHdKPY9sy6kuZz1KsJcl0ADBEC22ZlmzGVJzJ06ikL-s7MoZ3lG5cD-k">
            <a:extLst>
              <a:ext uri="{FF2B5EF4-FFF2-40B4-BE49-F238E27FC236}">
                <a16:creationId xmlns:a16="http://schemas.microsoft.com/office/drawing/2014/main" xmlns="" id="{D3E8D539-83CD-4F0A-B1C5-888B1828F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98" y="1375098"/>
            <a:ext cx="1631603" cy="162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Tempo dedicato dal personale dell'accoglienza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C23B59D-FECA-4228-9263-C197086C2019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</p:spTree>
    <p:extLst>
      <p:ext uri="{BB962C8B-B14F-4D97-AF65-F5344CB8AC3E}">
        <p14:creationId xmlns:p14="http://schemas.microsoft.com/office/powerpoint/2010/main" val="2382885535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90000" rIns="90000" bIns="90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90000" rIns="90000" bIns="90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1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</TotalTime>
  <Words>1498</Words>
  <Application>Microsoft Office PowerPoint</Application>
  <PresentationFormat>Presentazione su schermo (4:3)</PresentationFormat>
  <Paragraphs>259</Paragraphs>
  <Slides>48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48</vt:i4>
      </vt:variant>
    </vt:vector>
  </HeadingPairs>
  <TitlesOfParts>
    <vt:vector size="52" baseType="lpstr">
      <vt:lpstr>Times New Roman</vt:lpstr>
      <vt:lpstr>Wingdings</vt:lpstr>
      <vt:lpstr>Struttura predefinita</vt:lpstr>
      <vt:lpstr>1_Struttura predefinita</vt:lpstr>
      <vt:lpstr>Customer satisfaction  2017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Teseo</dc:creator>
  <cp:lastModifiedBy>TESEO Research</cp:lastModifiedBy>
  <cp:revision>81</cp:revision>
  <cp:lastPrinted>2018-02-19T10:28:13Z</cp:lastPrinted>
  <dcterms:created xsi:type="dcterms:W3CDTF">2017-09-08T10:30:47Z</dcterms:created>
  <dcterms:modified xsi:type="dcterms:W3CDTF">2018-02-20T13:28:26Z</dcterms:modified>
</cp:coreProperties>
</file>